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98F7F-B305-4514-9710-0D10AC29E32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6542BF-557A-485D-9805-AE2AA5ACBBC5}">
      <dgm:prSet custT="1"/>
      <dgm:spPr/>
      <dgm:t>
        <a:bodyPr/>
        <a:lstStyle/>
        <a:p>
          <a:r>
            <a:rPr lang="fa-IR" sz="1400" i="0" baseline="0" dirty="0">
              <a:cs typeface="B Yekan" panose="00000400000000000000" pitchFamily="2" charset="-78"/>
            </a:rPr>
            <a:t>High-dimensional Environments</a:t>
          </a:r>
          <a:br>
            <a:rPr lang="fa-IR" sz="1400" i="0" baseline="0" dirty="0">
              <a:cs typeface="B Yekan" panose="00000400000000000000" pitchFamily="2" charset="-78"/>
            </a:rPr>
          </a:br>
          <a:r>
            <a:rPr lang="ar-SA" sz="1400" i="0" baseline="0" dirty="0">
              <a:cs typeface="B Yekan" panose="00000400000000000000" pitchFamily="2" charset="-78"/>
            </a:rPr>
            <a:t>محیط‌های با ابعاد بالا</a:t>
          </a:r>
          <a:endParaRPr lang="en-US" sz="1400" dirty="0">
            <a:cs typeface="B Yekan" panose="00000400000000000000" pitchFamily="2" charset="-78"/>
          </a:endParaRPr>
        </a:p>
      </dgm:t>
    </dgm:pt>
    <dgm:pt modelId="{12012288-5331-4D5D-AF8E-766E941F07D7}" type="parTrans" cxnId="{D045685B-0F18-4719-A340-95B8604A5853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48A0E381-55A7-47C8-9993-5B4DACAFD927}" type="sibTrans" cxnId="{D045685B-0F18-4719-A340-95B8604A5853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AF606F8D-F7DF-42D7-A747-BACA30179E63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Lack of Evaluation Techniques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کمبود روش‌های ارزیابی</a:t>
          </a:r>
          <a:endParaRPr lang="en-US" sz="1400">
            <a:cs typeface="B Yekan" panose="00000400000000000000" pitchFamily="2" charset="-78"/>
          </a:endParaRPr>
        </a:p>
      </dgm:t>
    </dgm:pt>
    <dgm:pt modelId="{7B2ACC4C-1B0E-47C2-8125-7B9F4816EA91}" type="parTrans" cxnId="{85CB4BF3-EB84-46AB-9319-52C3EC34B380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6B539E66-FA66-4558-847F-EBCE28B47086}" type="sibTrans" cxnId="{85CB4BF3-EB84-46AB-9319-52C3EC34B380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B51A75E8-DE64-44BB-B6E5-2E789E0714CD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Lack of Human-like Oracles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فقدان مشاوران شبیه به انسان</a:t>
          </a:r>
          <a:endParaRPr lang="en-US" sz="1400">
            <a:cs typeface="B Yekan" panose="00000400000000000000" pitchFamily="2" charset="-78"/>
          </a:endParaRPr>
        </a:p>
      </dgm:t>
    </dgm:pt>
    <dgm:pt modelId="{DB6A76F7-C14C-4E78-B3A0-439F9FEDEF63}" type="parTrans" cxnId="{EA60830D-15AE-4490-AE14-EC86C65FF68B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E0E5517A-A362-4139-AFA7-9DAEBC809332}" type="sibTrans" cxnId="{EA60830D-15AE-4490-AE14-EC86C65FF68B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4C5BF057-5C6B-4F4A-BC71-0E7847F072BA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Modeling Users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مدل‌سازی کاربران</a:t>
          </a:r>
          <a:endParaRPr lang="en-US" sz="1400">
            <a:cs typeface="B Yekan" panose="00000400000000000000" pitchFamily="2" charset="-78"/>
          </a:endParaRPr>
        </a:p>
      </dgm:t>
    </dgm:pt>
    <dgm:pt modelId="{1222A426-09F8-450C-B050-09A0294486B4}" type="parTrans" cxnId="{3FFF08C9-C27A-48C9-BF41-3D18838028AC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7A2AB8F0-82A4-4EBE-8724-524CF5715650}" type="sibTrans" cxnId="{3FFF08C9-C27A-48C9-BF41-3D18838028AC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8A46C2CA-430E-49D2-B3D4-ED584E412292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Combining Different Design Dimensions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ترکیب ابعاد مختلف طراحی</a:t>
          </a:r>
          <a:endParaRPr lang="en-US" sz="1400">
            <a:cs typeface="B Yekan" panose="00000400000000000000" pitchFamily="2" charset="-78"/>
          </a:endParaRPr>
        </a:p>
      </dgm:t>
    </dgm:pt>
    <dgm:pt modelId="{68E9AC15-6009-4092-A4FB-91BED13E3A28}" type="parTrans" cxnId="{C7966B19-B410-40D3-ABEA-1070105D75BD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F878D44E-B0E9-4187-A25A-B81529C6C835}" type="sibTrans" cxnId="{C7966B19-B410-40D3-ABEA-1070105D75BD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1340DC58-DDB1-45A7-8A8D-079BFD6065FD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Safe Interactive RL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یادگیری تقویتی تعاملی ایمن</a:t>
          </a:r>
          <a:endParaRPr lang="en-US" sz="1400">
            <a:cs typeface="B Yekan" panose="00000400000000000000" pitchFamily="2" charset="-78"/>
          </a:endParaRPr>
        </a:p>
      </dgm:t>
    </dgm:pt>
    <dgm:pt modelId="{2569B696-910F-4DF9-A04C-2A786396BB28}" type="parTrans" cxnId="{AB71C3A7-3D37-4482-91B3-19C9B7B94BD1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A0787418-340C-4D60-8107-BCC24B035CBA}" type="sibTrans" cxnId="{AB71C3A7-3D37-4482-91B3-19C9B7B94BD1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D782656B-D092-4C58-A4DB-7E7040234896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Fast Evaluation of Behaviors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ارزیابی سریع رفتارها</a:t>
          </a:r>
          <a:endParaRPr lang="en-US" sz="1400">
            <a:cs typeface="B Yekan" panose="00000400000000000000" pitchFamily="2" charset="-78"/>
          </a:endParaRPr>
        </a:p>
      </dgm:t>
    </dgm:pt>
    <dgm:pt modelId="{85D51153-84ED-4205-BB98-D9D3707A28BA}" type="parTrans" cxnId="{55B1C66A-BD34-4B63-B03E-0B94125BAD49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D40F7C0D-06F9-43DB-8EEE-B31C20B5118C}" type="sibTrans" cxnId="{55B1C66A-BD34-4B63-B03E-0B94125BAD49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5096DEB8-2F56-48E9-A87A-221D9015B132}">
      <dgm:prSet custT="1"/>
      <dgm:spPr/>
      <dgm:t>
        <a:bodyPr/>
        <a:lstStyle/>
        <a:p>
          <a:r>
            <a:rPr lang="fa-IR" sz="1400" i="0" baseline="0" dirty="0">
              <a:cs typeface="B Yekan" panose="00000400000000000000" pitchFamily="2" charset="-78"/>
            </a:rPr>
            <a:t>Explainable Interactive RL</a:t>
          </a:r>
          <a:br>
            <a:rPr lang="fa-IR" sz="1400" i="0" baseline="0" dirty="0">
              <a:cs typeface="B Yekan" panose="00000400000000000000" pitchFamily="2" charset="-78"/>
            </a:rPr>
          </a:br>
          <a:r>
            <a:rPr lang="ar-SA" sz="1400" i="0" baseline="0" dirty="0">
              <a:cs typeface="B Yekan" panose="00000400000000000000" pitchFamily="2" charset="-78"/>
            </a:rPr>
            <a:t>یادگیری تقویتی تعاملی قابل توضیح</a:t>
          </a:r>
          <a:endParaRPr lang="en-US" sz="1400" dirty="0">
            <a:cs typeface="B Yekan" panose="00000400000000000000" pitchFamily="2" charset="-78"/>
          </a:endParaRPr>
        </a:p>
      </dgm:t>
    </dgm:pt>
    <dgm:pt modelId="{E0040AEF-BC53-449E-9654-B1FD952014E8}" type="parTrans" cxnId="{34B88DDF-EDCB-464D-BA55-85FFDF4FC0F1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42FB59B1-8B97-471E-8C32-361A3429CD89}" type="sibTrans" cxnId="{34B88DDF-EDCB-464D-BA55-85FFDF4FC0F1}">
      <dgm:prSet/>
      <dgm:spPr/>
      <dgm:t>
        <a:bodyPr/>
        <a:lstStyle/>
        <a:p>
          <a:endParaRPr lang="en-US" sz="1400">
            <a:cs typeface="B Yekan" panose="00000400000000000000" pitchFamily="2" charset="-78"/>
          </a:endParaRPr>
        </a:p>
      </dgm:t>
    </dgm:pt>
    <dgm:pt modelId="{E8759ABE-0435-4DBD-AB28-C10B2F900020}" type="pres">
      <dgm:prSet presAssocID="{76D98F7F-B305-4514-9710-0D10AC29E320}" presName="Name0" presStyleCnt="0">
        <dgm:presLayoutVars>
          <dgm:dir/>
          <dgm:resizeHandles val="exact"/>
        </dgm:presLayoutVars>
      </dgm:prSet>
      <dgm:spPr/>
    </dgm:pt>
    <dgm:pt modelId="{A3672F08-8ACE-4BC1-9790-4DDB66B2A4EB}" type="pres">
      <dgm:prSet presAssocID="{4F6542BF-557A-485D-9805-AE2AA5ACBBC5}" presName="node" presStyleLbl="node1" presStyleIdx="0" presStyleCnt="8">
        <dgm:presLayoutVars>
          <dgm:bulletEnabled val="1"/>
        </dgm:presLayoutVars>
      </dgm:prSet>
      <dgm:spPr/>
    </dgm:pt>
    <dgm:pt modelId="{0D1E79ED-9E9E-4B88-A8D5-65235CF433C7}" type="pres">
      <dgm:prSet presAssocID="{48A0E381-55A7-47C8-9993-5B4DACAFD927}" presName="sibTrans" presStyleLbl="sibTrans1D1" presStyleIdx="0" presStyleCnt="7"/>
      <dgm:spPr/>
    </dgm:pt>
    <dgm:pt modelId="{79A744D2-3D95-4BDC-8F1C-BF4C53DA15D8}" type="pres">
      <dgm:prSet presAssocID="{48A0E381-55A7-47C8-9993-5B4DACAFD927}" presName="connectorText" presStyleLbl="sibTrans1D1" presStyleIdx="0" presStyleCnt="7"/>
      <dgm:spPr/>
    </dgm:pt>
    <dgm:pt modelId="{A9D53D41-9007-46DC-907F-6E3940BADE2B}" type="pres">
      <dgm:prSet presAssocID="{AF606F8D-F7DF-42D7-A747-BACA30179E63}" presName="node" presStyleLbl="node1" presStyleIdx="1" presStyleCnt="8">
        <dgm:presLayoutVars>
          <dgm:bulletEnabled val="1"/>
        </dgm:presLayoutVars>
      </dgm:prSet>
      <dgm:spPr/>
    </dgm:pt>
    <dgm:pt modelId="{11D75FE5-0438-4881-96F2-5EFF8E179F45}" type="pres">
      <dgm:prSet presAssocID="{6B539E66-FA66-4558-847F-EBCE28B47086}" presName="sibTrans" presStyleLbl="sibTrans1D1" presStyleIdx="1" presStyleCnt="7"/>
      <dgm:spPr/>
    </dgm:pt>
    <dgm:pt modelId="{8711F7BF-D58E-46E2-BFA8-4D6EE8978678}" type="pres">
      <dgm:prSet presAssocID="{6B539E66-FA66-4558-847F-EBCE28B47086}" presName="connectorText" presStyleLbl="sibTrans1D1" presStyleIdx="1" presStyleCnt="7"/>
      <dgm:spPr/>
    </dgm:pt>
    <dgm:pt modelId="{C57C7DAD-3477-40E0-B204-57EE9489BC9E}" type="pres">
      <dgm:prSet presAssocID="{B51A75E8-DE64-44BB-B6E5-2E789E0714CD}" presName="node" presStyleLbl="node1" presStyleIdx="2" presStyleCnt="8">
        <dgm:presLayoutVars>
          <dgm:bulletEnabled val="1"/>
        </dgm:presLayoutVars>
      </dgm:prSet>
      <dgm:spPr/>
    </dgm:pt>
    <dgm:pt modelId="{FB0F73E2-49E1-47B1-B61C-37BE81EC52E5}" type="pres">
      <dgm:prSet presAssocID="{E0E5517A-A362-4139-AFA7-9DAEBC809332}" presName="sibTrans" presStyleLbl="sibTrans1D1" presStyleIdx="2" presStyleCnt="7"/>
      <dgm:spPr/>
    </dgm:pt>
    <dgm:pt modelId="{9D627A96-2173-4C6D-AEDF-6DB3741EDD54}" type="pres">
      <dgm:prSet presAssocID="{E0E5517A-A362-4139-AFA7-9DAEBC809332}" presName="connectorText" presStyleLbl="sibTrans1D1" presStyleIdx="2" presStyleCnt="7"/>
      <dgm:spPr/>
    </dgm:pt>
    <dgm:pt modelId="{242F56AC-19FA-4560-BFD0-5DA9A9411E6E}" type="pres">
      <dgm:prSet presAssocID="{4C5BF057-5C6B-4F4A-BC71-0E7847F072BA}" presName="node" presStyleLbl="node1" presStyleIdx="3" presStyleCnt="8">
        <dgm:presLayoutVars>
          <dgm:bulletEnabled val="1"/>
        </dgm:presLayoutVars>
      </dgm:prSet>
      <dgm:spPr/>
    </dgm:pt>
    <dgm:pt modelId="{000B8E04-E623-4E93-88AE-7709B1C49FAB}" type="pres">
      <dgm:prSet presAssocID="{7A2AB8F0-82A4-4EBE-8724-524CF5715650}" presName="sibTrans" presStyleLbl="sibTrans1D1" presStyleIdx="3" presStyleCnt="7"/>
      <dgm:spPr/>
    </dgm:pt>
    <dgm:pt modelId="{8651D027-45A4-40CE-88CB-852B616E9B95}" type="pres">
      <dgm:prSet presAssocID="{7A2AB8F0-82A4-4EBE-8724-524CF5715650}" presName="connectorText" presStyleLbl="sibTrans1D1" presStyleIdx="3" presStyleCnt="7"/>
      <dgm:spPr/>
    </dgm:pt>
    <dgm:pt modelId="{0A9769EC-6E35-484B-9E0B-41882116D6E9}" type="pres">
      <dgm:prSet presAssocID="{8A46C2CA-430E-49D2-B3D4-ED584E412292}" presName="node" presStyleLbl="node1" presStyleIdx="4" presStyleCnt="8">
        <dgm:presLayoutVars>
          <dgm:bulletEnabled val="1"/>
        </dgm:presLayoutVars>
      </dgm:prSet>
      <dgm:spPr/>
    </dgm:pt>
    <dgm:pt modelId="{BBF2035F-83C0-4662-B58D-20C05EC9BA7A}" type="pres">
      <dgm:prSet presAssocID="{F878D44E-B0E9-4187-A25A-B81529C6C835}" presName="sibTrans" presStyleLbl="sibTrans1D1" presStyleIdx="4" presStyleCnt="7"/>
      <dgm:spPr/>
    </dgm:pt>
    <dgm:pt modelId="{77072946-2BD3-4BEB-A369-CD27F0CA13B8}" type="pres">
      <dgm:prSet presAssocID="{F878D44E-B0E9-4187-A25A-B81529C6C835}" presName="connectorText" presStyleLbl="sibTrans1D1" presStyleIdx="4" presStyleCnt="7"/>
      <dgm:spPr/>
    </dgm:pt>
    <dgm:pt modelId="{E7ACAA77-7FF7-491C-AC77-4078A830FCED}" type="pres">
      <dgm:prSet presAssocID="{1340DC58-DDB1-45A7-8A8D-079BFD6065FD}" presName="node" presStyleLbl="node1" presStyleIdx="5" presStyleCnt="8">
        <dgm:presLayoutVars>
          <dgm:bulletEnabled val="1"/>
        </dgm:presLayoutVars>
      </dgm:prSet>
      <dgm:spPr/>
    </dgm:pt>
    <dgm:pt modelId="{E91E1B08-55F5-41E4-8080-22E1E6B28F91}" type="pres">
      <dgm:prSet presAssocID="{A0787418-340C-4D60-8107-BCC24B035CBA}" presName="sibTrans" presStyleLbl="sibTrans1D1" presStyleIdx="5" presStyleCnt="7"/>
      <dgm:spPr/>
    </dgm:pt>
    <dgm:pt modelId="{D3E3F41E-83AD-40B5-B52B-B60DE7EAF89B}" type="pres">
      <dgm:prSet presAssocID="{A0787418-340C-4D60-8107-BCC24B035CBA}" presName="connectorText" presStyleLbl="sibTrans1D1" presStyleIdx="5" presStyleCnt="7"/>
      <dgm:spPr/>
    </dgm:pt>
    <dgm:pt modelId="{D2D77634-F5FF-4313-B9D9-4CA8EEB09855}" type="pres">
      <dgm:prSet presAssocID="{D782656B-D092-4C58-A4DB-7E7040234896}" presName="node" presStyleLbl="node1" presStyleIdx="6" presStyleCnt="8">
        <dgm:presLayoutVars>
          <dgm:bulletEnabled val="1"/>
        </dgm:presLayoutVars>
      </dgm:prSet>
      <dgm:spPr/>
    </dgm:pt>
    <dgm:pt modelId="{7E961EE5-1DF6-431C-B015-55B52A9FF4DD}" type="pres">
      <dgm:prSet presAssocID="{D40F7C0D-06F9-43DB-8EEE-B31C20B5118C}" presName="sibTrans" presStyleLbl="sibTrans1D1" presStyleIdx="6" presStyleCnt="7"/>
      <dgm:spPr/>
    </dgm:pt>
    <dgm:pt modelId="{697DD677-7716-410B-969F-0481132D42D7}" type="pres">
      <dgm:prSet presAssocID="{D40F7C0D-06F9-43DB-8EEE-B31C20B5118C}" presName="connectorText" presStyleLbl="sibTrans1D1" presStyleIdx="6" presStyleCnt="7"/>
      <dgm:spPr/>
    </dgm:pt>
    <dgm:pt modelId="{55C5C220-D42E-4429-880C-F148B485957F}" type="pres">
      <dgm:prSet presAssocID="{5096DEB8-2F56-48E9-A87A-221D9015B132}" presName="node" presStyleLbl="node1" presStyleIdx="7" presStyleCnt="8">
        <dgm:presLayoutVars>
          <dgm:bulletEnabled val="1"/>
        </dgm:presLayoutVars>
      </dgm:prSet>
      <dgm:spPr/>
    </dgm:pt>
  </dgm:ptLst>
  <dgm:cxnLst>
    <dgm:cxn modelId="{EA60830D-15AE-4490-AE14-EC86C65FF68B}" srcId="{76D98F7F-B305-4514-9710-0D10AC29E320}" destId="{B51A75E8-DE64-44BB-B6E5-2E789E0714CD}" srcOrd="2" destOrd="0" parTransId="{DB6A76F7-C14C-4E78-B3A0-439F9FEDEF63}" sibTransId="{E0E5517A-A362-4139-AFA7-9DAEBC809332}"/>
    <dgm:cxn modelId="{47515D0F-8E8D-4FAE-ABD7-DFA1DD7E6EBC}" type="presOf" srcId="{E0E5517A-A362-4139-AFA7-9DAEBC809332}" destId="{9D627A96-2173-4C6D-AEDF-6DB3741EDD54}" srcOrd="1" destOrd="0" presId="urn:microsoft.com/office/officeart/2016/7/layout/RepeatingBendingProcessNew"/>
    <dgm:cxn modelId="{8A5F7416-52EC-4148-A430-FB33479B1BD1}" type="presOf" srcId="{1340DC58-DDB1-45A7-8A8D-079BFD6065FD}" destId="{E7ACAA77-7FF7-491C-AC77-4078A830FCED}" srcOrd="0" destOrd="0" presId="urn:microsoft.com/office/officeart/2016/7/layout/RepeatingBendingProcessNew"/>
    <dgm:cxn modelId="{C7966B19-B410-40D3-ABEA-1070105D75BD}" srcId="{76D98F7F-B305-4514-9710-0D10AC29E320}" destId="{8A46C2CA-430E-49D2-B3D4-ED584E412292}" srcOrd="4" destOrd="0" parTransId="{68E9AC15-6009-4092-A4FB-91BED13E3A28}" sibTransId="{F878D44E-B0E9-4187-A25A-B81529C6C835}"/>
    <dgm:cxn modelId="{13731F1B-AAE9-46EB-B7BC-006C4533D959}" type="presOf" srcId="{8A46C2CA-430E-49D2-B3D4-ED584E412292}" destId="{0A9769EC-6E35-484B-9E0B-41882116D6E9}" srcOrd="0" destOrd="0" presId="urn:microsoft.com/office/officeart/2016/7/layout/RepeatingBendingProcessNew"/>
    <dgm:cxn modelId="{D1FD561F-9EE1-4697-ABC2-DAFE76B01087}" type="presOf" srcId="{A0787418-340C-4D60-8107-BCC24B035CBA}" destId="{D3E3F41E-83AD-40B5-B52B-B60DE7EAF89B}" srcOrd="1" destOrd="0" presId="urn:microsoft.com/office/officeart/2016/7/layout/RepeatingBendingProcessNew"/>
    <dgm:cxn modelId="{671A8621-D391-4A17-9B78-A11145FA05FB}" type="presOf" srcId="{76D98F7F-B305-4514-9710-0D10AC29E320}" destId="{E8759ABE-0435-4DBD-AB28-C10B2F900020}" srcOrd="0" destOrd="0" presId="urn:microsoft.com/office/officeart/2016/7/layout/RepeatingBendingProcessNew"/>
    <dgm:cxn modelId="{FBCB9729-8688-41ED-9807-A27F8AB49304}" type="presOf" srcId="{6B539E66-FA66-4558-847F-EBCE28B47086}" destId="{8711F7BF-D58E-46E2-BFA8-4D6EE8978678}" srcOrd="1" destOrd="0" presId="urn:microsoft.com/office/officeart/2016/7/layout/RepeatingBendingProcessNew"/>
    <dgm:cxn modelId="{B0D7192F-87C8-4AD3-8A53-9E9F5FE54189}" type="presOf" srcId="{B51A75E8-DE64-44BB-B6E5-2E789E0714CD}" destId="{C57C7DAD-3477-40E0-B204-57EE9489BC9E}" srcOrd="0" destOrd="0" presId="urn:microsoft.com/office/officeart/2016/7/layout/RepeatingBendingProcessNew"/>
    <dgm:cxn modelId="{D045685B-0F18-4719-A340-95B8604A5853}" srcId="{76D98F7F-B305-4514-9710-0D10AC29E320}" destId="{4F6542BF-557A-485D-9805-AE2AA5ACBBC5}" srcOrd="0" destOrd="0" parTransId="{12012288-5331-4D5D-AF8E-766E941F07D7}" sibTransId="{48A0E381-55A7-47C8-9993-5B4DACAFD927}"/>
    <dgm:cxn modelId="{57ADF05B-7272-4AAD-8912-D30F45D2F08A}" type="presOf" srcId="{E0E5517A-A362-4139-AFA7-9DAEBC809332}" destId="{FB0F73E2-49E1-47B1-B61C-37BE81EC52E5}" srcOrd="0" destOrd="0" presId="urn:microsoft.com/office/officeart/2016/7/layout/RepeatingBendingProcessNew"/>
    <dgm:cxn modelId="{785F0E47-F387-4835-89F0-2A20F49750ED}" type="presOf" srcId="{5096DEB8-2F56-48E9-A87A-221D9015B132}" destId="{55C5C220-D42E-4429-880C-F148B485957F}" srcOrd="0" destOrd="0" presId="urn:microsoft.com/office/officeart/2016/7/layout/RepeatingBendingProcessNew"/>
    <dgm:cxn modelId="{7630E948-487A-412A-8DF0-873A7BD8CF8B}" type="presOf" srcId="{48A0E381-55A7-47C8-9993-5B4DACAFD927}" destId="{79A744D2-3D95-4BDC-8F1C-BF4C53DA15D8}" srcOrd="1" destOrd="0" presId="urn:microsoft.com/office/officeart/2016/7/layout/RepeatingBendingProcessNew"/>
    <dgm:cxn modelId="{55B1C66A-BD34-4B63-B03E-0B94125BAD49}" srcId="{76D98F7F-B305-4514-9710-0D10AC29E320}" destId="{D782656B-D092-4C58-A4DB-7E7040234896}" srcOrd="6" destOrd="0" parTransId="{85D51153-84ED-4205-BB98-D9D3707A28BA}" sibTransId="{D40F7C0D-06F9-43DB-8EEE-B31C20B5118C}"/>
    <dgm:cxn modelId="{86F22D70-DDBE-45F6-B91F-79529390C866}" type="presOf" srcId="{D40F7C0D-06F9-43DB-8EEE-B31C20B5118C}" destId="{697DD677-7716-410B-969F-0481132D42D7}" srcOrd="1" destOrd="0" presId="urn:microsoft.com/office/officeart/2016/7/layout/RepeatingBendingProcessNew"/>
    <dgm:cxn modelId="{ED50B270-5740-42C4-A5D5-C477BAE3BE85}" type="presOf" srcId="{D40F7C0D-06F9-43DB-8EEE-B31C20B5118C}" destId="{7E961EE5-1DF6-431C-B015-55B52A9FF4DD}" srcOrd="0" destOrd="0" presId="urn:microsoft.com/office/officeart/2016/7/layout/RepeatingBendingProcessNew"/>
    <dgm:cxn modelId="{509A0672-D2E4-4A44-84B2-4DB85A521C9E}" type="presOf" srcId="{6B539E66-FA66-4558-847F-EBCE28B47086}" destId="{11D75FE5-0438-4881-96F2-5EFF8E179F45}" srcOrd="0" destOrd="0" presId="urn:microsoft.com/office/officeart/2016/7/layout/RepeatingBendingProcessNew"/>
    <dgm:cxn modelId="{00D10953-3E0B-4DB6-B20E-390DAEBC7E58}" type="presOf" srcId="{AF606F8D-F7DF-42D7-A747-BACA30179E63}" destId="{A9D53D41-9007-46DC-907F-6E3940BADE2B}" srcOrd="0" destOrd="0" presId="urn:microsoft.com/office/officeart/2016/7/layout/RepeatingBendingProcessNew"/>
    <dgm:cxn modelId="{48E64575-FE9B-490F-A2C2-6C67A53F077B}" type="presOf" srcId="{F878D44E-B0E9-4187-A25A-B81529C6C835}" destId="{BBF2035F-83C0-4662-B58D-20C05EC9BA7A}" srcOrd="0" destOrd="0" presId="urn:microsoft.com/office/officeart/2016/7/layout/RepeatingBendingProcessNew"/>
    <dgm:cxn modelId="{0CED0689-7BD9-4E56-ADD5-1DA9B8BED7AE}" type="presOf" srcId="{A0787418-340C-4D60-8107-BCC24B035CBA}" destId="{E91E1B08-55F5-41E4-8080-22E1E6B28F91}" srcOrd="0" destOrd="0" presId="urn:microsoft.com/office/officeart/2016/7/layout/RepeatingBendingProcessNew"/>
    <dgm:cxn modelId="{FCB36B8F-9963-4E22-95AD-3631B1E4AF85}" type="presOf" srcId="{7A2AB8F0-82A4-4EBE-8724-524CF5715650}" destId="{8651D027-45A4-40CE-88CB-852B616E9B95}" srcOrd="1" destOrd="0" presId="urn:microsoft.com/office/officeart/2016/7/layout/RepeatingBendingProcessNew"/>
    <dgm:cxn modelId="{2968DC90-5DA7-4DAC-B4C0-7F4E897C1F23}" type="presOf" srcId="{7A2AB8F0-82A4-4EBE-8724-524CF5715650}" destId="{000B8E04-E623-4E93-88AE-7709B1C49FAB}" srcOrd="0" destOrd="0" presId="urn:microsoft.com/office/officeart/2016/7/layout/RepeatingBendingProcessNew"/>
    <dgm:cxn modelId="{2CF906A5-4BB5-44BB-8282-8F570DA541F7}" type="presOf" srcId="{48A0E381-55A7-47C8-9993-5B4DACAFD927}" destId="{0D1E79ED-9E9E-4B88-A8D5-65235CF433C7}" srcOrd="0" destOrd="0" presId="urn:microsoft.com/office/officeart/2016/7/layout/RepeatingBendingProcessNew"/>
    <dgm:cxn modelId="{AB71C3A7-3D37-4482-91B3-19C9B7B94BD1}" srcId="{76D98F7F-B305-4514-9710-0D10AC29E320}" destId="{1340DC58-DDB1-45A7-8A8D-079BFD6065FD}" srcOrd="5" destOrd="0" parTransId="{2569B696-910F-4DF9-A04C-2A786396BB28}" sibTransId="{A0787418-340C-4D60-8107-BCC24B035CBA}"/>
    <dgm:cxn modelId="{EF5D4AB0-55B7-4CA8-A8BC-44B6192F2E2D}" type="presOf" srcId="{4C5BF057-5C6B-4F4A-BC71-0E7847F072BA}" destId="{242F56AC-19FA-4560-BFD0-5DA9A9411E6E}" srcOrd="0" destOrd="0" presId="urn:microsoft.com/office/officeart/2016/7/layout/RepeatingBendingProcessNew"/>
    <dgm:cxn modelId="{3FFF08C9-C27A-48C9-BF41-3D18838028AC}" srcId="{76D98F7F-B305-4514-9710-0D10AC29E320}" destId="{4C5BF057-5C6B-4F4A-BC71-0E7847F072BA}" srcOrd="3" destOrd="0" parTransId="{1222A426-09F8-450C-B050-09A0294486B4}" sibTransId="{7A2AB8F0-82A4-4EBE-8724-524CF5715650}"/>
    <dgm:cxn modelId="{1447A9D7-FBB6-4BFB-9477-F328AA9DF25A}" type="presOf" srcId="{4F6542BF-557A-485D-9805-AE2AA5ACBBC5}" destId="{A3672F08-8ACE-4BC1-9790-4DDB66B2A4EB}" srcOrd="0" destOrd="0" presId="urn:microsoft.com/office/officeart/2016/7/layout/RepeatingBendingProcessNew"/>
    <dgm:cxn modelId="{34B88DDF-EDCB-464D-BA55-85FFDF4FC0F1}" srcId="{76D98F7F-B305-4514-9710-0D10AC29E320}" destId="{5096DEB8-2F56-48E9-A87A-221D9015B132}" srcOrd="7" destOrd="0" parTransId="{E0040AEF-BC53-449E-9654-B1FD952014E8}" sibTransId="{42FB59B1-8B97-471E-8C32-361A3429CD89}"/>
    <dgm:cxn modelId="{586E94E2-4CBF-4A2D-99BE-5B26A95508BF}" type="presOf" srcId="{F878D44E-B0E9-4187-A25A-B81529C6C835}" destId="{77072946-2BD3-4BEB-A369-CD27F0CA13B8}" srcOrd="1" destOrd="0" presId="urn:microsoft.com/office/officeart/2016/7/layout/RepeatingBendingProcessNew"/>
    <dgm:cxn modelId="{85CB4BF3-EB84-46AB-9319-52C3EC34B380}" srcId="{76D98F7F-B305-4514-9710-0D10AC29E320}" destId="{AF606F8D-F7DF-42D7-A747-BACA30179E63}" srcOrd="1" destOrd="0" parTransId="{7B2ACC4C-1B0E-47C2-8125-7B9F4816EA91}" sibTransId="{6B539E66-FA66-4558-847F-EBCE28B47086}"/>
    <dgm:cxn modelId="{49581BF7-6999-4BD2-AD3E-2C911231EC40}" type="presOf" srcId="{D782656B-D092-4C58-A4DB-7E7040234896}" destId="{D2D77634-F5FF-4313-B9D9-4CA8EEB09855}" srcOrd="0" destOrd="0" presId="urn:microsoft.com/office/officeart/2016/7/layout/RepeatingBendingProcessNew"/>
    <dgm:cxn modelId="{45851E52-9F26-4CC0-9B8D-6A8FC95B0EFF}" type="presParOf" srcId="{E8759ABE-0435-4DBD-AB28-C10B2F900020}" destId="{A3672F08-8ACE-4BC1-9790-4DDB66B2A4EB}" srcOrd="0" destOrd="0" presId="urn:microsoft.com/office/officeart/2016/7/layout/RepeatingBendingProcessNew"/>
    <dgm:cxn modelId="{F8C844CB-774B-46FF-BCB1-9CA93D4A555D}" type="presParOf" srcId="{E8759ABE-0435-4DBD-AB28-C10B2F900020}" destId="{0D1E79ED-9E9E-4B88-A8D5-65235CF433C7}" srcOrd="1" destOrd="0" presId="urn:microsoft.com/office/officeart/2016/7/layout/RepeatingBendingProcessNew"/>
    <dgm:cxn modelId="{A54A6760-6D53-4E79-8669-41DC3CB55630}" type="presParOf" srcId="{0D1E79ED-9E9E-4B88-A8D5-65235CF433C7}" destId="{79A744D2-3D95-4BDC-8F1C-BF4C53DA15D8}" srcOrd="0" destOrd="0" presId="urn:microsoft.com/office/officeart/2016/7/layout/RepeatingBendingProcessNew"/>
    <dgm:cxn modelId="{344B1717-C6CF-431A-A3C4-737F798F4CE7}" type="presParOf" srcId="{E8759ABE-0435-4DBD-AB28-C10B2F900020}" destId="{A9D53D41-9007-46DC-907F-6E3940BADE2B}" srcOrd="2" destOrd="0" presId="urn:microsoft.com/office/officeart/2016/7/layout/RepeatingBendingProcessNew"/>
    <dgm:cxn modelId="{D273E587-312F-4CA7-A7E8-8A0A8DE4479B}" type="presParOf" srcId="{E8759ABE-0435-4DBD-AB28-C10B2F900020}" destId="{11D75FE5-0438-4881-96F2-5EFF8E179F45}" srcOrd="3" destOrd="0" presId="urn:microsoft.com/office/officeart/2016/7/layout/RepeatingBendingProcessNew"/>
    <dgm:cxn modelId="{E244D183-A524-4A66-AF63-46693808F2C9}" type="presParOf" srcId="{11D75FE5-0438-4881-96F2-5EFF8E179F45}" destId="{8711F7BF-D58E-46E2-BFA8-4D6EE8978678}" srcOrd="0" destOrd="0" presId="urn:microsoft.com/office/officeart/2016/7/layout/RepeatingBendingProcessNew"/>
    <dgm:cxn modelId="{753AFBC8-E454-4CC2-B858-E14BD9C4884B}" type="presParOf" srcId="{E8759ABE-0435-4DBD-AB28-C10B2F900020}" destId="{C57C7DAD-3477-40E0-B204-57EE9489BC9E}" srcOrd="4" destOrd="0" presId="urn:microsoft.com/office/officeart/2016/7/layout/RepeatingBendingProcessNew"/>
    <dgm:cxn modelId="{FA13053A-08FC-458D-B73A-347A72848F41}" type="presParOf" srcId="{E8759ABE-0435-4DBD-AB28-C10B2F900020}" destId="{FB0F73E2-49E1-47B1-B61C-37BE81EC52E5}" srcOrd="5" destOrd="0" presId="urn:microsoft.com/office/officeart/2016/7/layout/RepeatingBendingProcessNew"/>
    <dgm:cxn modelId="{E972468B-135D-44EE-A15F-F62BDA57655E}" type="presParOf" srcId="{FB0F73E2-49E1-47B1-B61C-37BE81EC52E5}" destId="{9D627A96-2173-4C6D-AEDF-6DB3741EDD54}" srcOrd="0" destOrd="0" presId="urn:microsoft.com/office/officeart/2016/7/layout/RepeatingBendingProcessNew"/>
    <dgm:cxn modelId="{659EE23F-67D9-4639-AEF7-F80578697655}" type="presParOf" srcId="{E8759ABE-0435-4DBD-AB28-C10B2F900020}" destId="{242F56AC-19FA-4560-BFD0-5DA9A9411E6E}" srcOrd="6" destOrd="0" presId="urn:microsoft.com/office/officeart/2016/7/layout/RepeatingBendingProcessNew"/>
    <dgm:cxn modelId="{302A7B4C-E4C9-4E0E-B07A-D6D3C2EEB6B1}" type="presParOf" srcId="{E8759ABE-0435-4DBD-AB28-C10B2F900020}" destId="{000B8E04-E623-4E93-88AE-7709B1C49FAB}" srcOrd="7" destOrd="0" presId="urn:microsoft.com/office/officeart/2016/7/layout/RepeatingBendingProcessNew"/>
    <dgm:cxn modelId="{A0B06F60-9AED-4587-AEBE-4283D52019E1}" type="presParOf" srcId="{000B8E04-E623-4E93-88AE-7709B1C49FAB}" destId="{8651D027-45A4-40CE-88CB-852B616E9B95}" srcOrd="0" destOrd="0" presId="urn:microsoft.com/office/officeart/2016/7/layout/RepeatingBendingProcessNew"/>
    <dgm:cxn modelId="{0E1C3CFE-6637-410C-88BB-64184F8E2ADC}" type="presParOf" srcId="{E8759ABE-0435-4DBD-AB28-C10B2F900020}" destId="{0A9769EC-6E35-484B-9E0B-41882116D6E9}" srcOrd="8" destOrd="0" presId="urn:microsoft.com/office/officeart/2016/7/layout/RepeatingBendingProcessNew"/>
    <dgm:cxn modelId="{17E15264-E585-4B0E-BFE2-1529B608D8D5}" type="presParOf" srcId="{E8759ABE-0435-4DBD-AB28-C10B2F900020}" destId="{BBF2035F-83C0-4662-B58D-20C05EC9BA7A}" srcOrd="9" destOrd="0" presId="urn:microsoft.com/office/officeart/2016/7/layout/RepeatingBendingProcessNew"/>
    <dgm:cxn modelId="{185B5C14-4361-431B-860B-A66D590BCB6C}" type="presParOf" srcId="{BBF2035F-83C0-4662-B58D-20C05EC9BA7A}" destId="{77072946-2BD3-4BEB-A369-CD27F0CA13B8}" srcOrd="0" destOrd="0" presId="urn:microsoft.com/office/officeart/2016/7/layout/RepeatingBendingProcessNew"/>
    <dgm:cxn modelId="{DACDD07E-7693-4786-B0F0-1D42821477A8}" type="presParOf" srcId="{E8759ABE-0435-4DBD-AB28-C10B2F900020}" destId="{E7ACAA77-7FF7-491C-AC77-4078A830FCED}" srcOrd="10" destOrd="0" presId="urn:microsoft.com/office/officeart/2016/7/layout/RepeatingBendingProcessNew"/>
    <dgm:cxn modelId="{693F2689-6381-457B-BEC2-18C0BBC8673C}" type="presParOf" srcId="{E8759ABE-0435-4DBD-AB28-C10B2F900020}" destId="{E91E1B08-55F5-41E4-8080-22E1E6B28F91}" srcOrd="11" destOrd="0" presId="urn:microsoft.com/office/officeart/2016/7/layout/RepeatingBendingProcessNew"/>
    <dgm:cxn modelId="{2A8F748E-8F74-41EB-887C-0032F2F3BCF4}" type="presParOf" srcId="{E91E1B08-55F5-41E4-8080-22E1E6B28F91}" destId="{D3E3F41E-83AD-40B5-B52B-B60DE7EAF89B}" srcOrd="0" destOrd="0" presId="urn:microsoft.com/office/officeart/2016/7/layout/RepeatingBendingProcessNew"/>
    <dgm:cxn modelId="{C1DC1602-D49B-4429-BA62-CF290201D62B}" type="presParOf" srcId="{E8759ABE-0435-4DBD-AB28-C10B2F900020}" destId="{D2D77634-F5FF-4313-B9D9-4CA8EEB09855}" srcOrd="12" destOrd="0" presId="urn:microsoft.com/office/officeart/2016/7/layout/RepeatingBendingProcessNew"/>
    <dgm:cxn modelId="{50DF4ED3-07A3-4299-9E38-324A2A27918E}" type="presParOf" srcId="{E8759ABE-0435-4DBD-AB28-C10B2F900020}" destId="{7E961EE5-1DF6-431C-B015-55B52A9FF4DD}" srcOrd="13" destOrd="0" presId="urn:microsoft.com/office/officeart/2016/7/layout/RepeatingBendingProcessNew"/>
    <dgm:cxn modelId="{47B3B6B0-54AA-45AA-9B22-9EAAB9AAB002}" type="presParOf" srcId="{7E961EE5-1DF6-431C-B015-55B52A9FF4DD}" destId="{697DD677-7716-410B-969F-0481132D42D7}" srcOrd="0" destOrd="0" presId="urn:microsoft.com/office/officeart/2016/7/layout/RepeatingBendingProcessNew"/>
    <dgm:cxn modelId="{77383CBD-C64B-4240-BCDF-83BBF0D4DACE}" type="presParOf" srcId="{E8759ABE-0435-4DBD-AB28-C10B2F900020}" destId="{55C5C220-D42E-4429-880C-F148B485957F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E79ED-9E9E-4B88-A8D5-65235CF433C7}">
      <dsp:nvSpPr>
        <dsp:cNvPr id="0" name=""/>
        <dsp:cNvSpPr/>
      </dsp:nvSpPr>
      <dsp:spPr>
        <a:xfrm>
          <a:off x="2895417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3139943" y="712083"/>
        <a:ext cx="27350" cy="5470"/>
      </dsp:txXfrm>
    </dsp:sp>
    <dsp:sp modelId="{A3672F08-8ACE-4BC1-9790-4DDB66B2A4EB}">
      <dsp:nvSpPr>
        <dsp:cNvPr id="0" name=""/>
        <dsp:cNvSpPr/>
      </dsp:nvSpPr>
      <dsp:spPr>
        <a:xfrm>
          <a:off x="518947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 dirty="0">
              <a:cs typeface="B Yekan" panose="00000400000000000000" pitchFamily="2" charset="-78"/>
            </a:rPr>
            <a:t>High-dimensional Environments</a:t>
          </a:r>
          <a:br>
            <a:rPr lang="fa-IR" sz="1400" i="0" kern="1200" baseline="0" dirty="0">
              <a:cs typeface="B Yekan" panose="00000400000000000000" pitchFamily="2" charset="-78"/>
            </a:rPr>
          </a:br>
          <a:r>
            <a:rPr lang="ar-SA" sz="1400" i="0" kern="1200" baseline="0" dirty="0">
              <a:cs typeface="B Yekan" panose="00000400000000000000" pitchFamily="2" charset="-78"/>
            </a:rPr>
            <a:t>محیط‌های با ابعاد بالا</a:t>
          </a:r>
          <a:endParaRPr lang="en-US" sz="1400" kern="1200" dirty="0">
            <a:cs typeface="B Yekan" panose="00000400000000000000" pitchFamily="2" charset="-78"/>
          </a:endParaRPr>
        </a:p>
      </dsp:txBody>
      <dsp:txXfrm>
        <a:off x="518947" y="1337"/>
        <a:ext cx="2378269" cy="1426961"/>
      </dsp:txXfrm>
    </dsp:sp>
    <dsp:sp modelId="{11D75FE5-0438-4881-96F2-5EFF8E179F45}">
      <dsp:nvSpPr>
        <dsp:cNvPr id="0" name=""/>
        <dsp:cNvSpPr/>
      </dsp:nvSpPr>
      <dsp:spPr>
        <a:xfrm>
          <a:off x="5820689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6065214" y="712083"/>
        <a:ext cx="27350" cy="5470"/>
      </dsp:txXfrm>
    </dsp:sp>
    <dsp:sp modelId="{A9D53D41-9007-46DC-907F-6E3940BADE2B}">
      <dsp:nvSpPr>
        <dsp:cNvPr id="0" name=""/>
        <dsp:cNvSpPr/>
      </dsp:nvSpPr>
      <dsp:spPr>
        <a:xfrm>
          <a:off x="3444219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Lack of Evaluation Techniques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کمبود روش‌های ارزیابی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3444219" y="1337"/>
        <a:ext cx="2378269" cy="1426961"/>
      </dsp:txXfrm>
    </dsp:sp>
    <dsp:sp modelId="{FB0F73E2-49E1-47B1-B61C-37BE81EC52E5}">
      <dsp:nvSpPr>
        <dsp:cNvPr id="0" name=""/>
        <dsp:cNvSpPr/>
      </dsp:nvSpPr>
      <dsp:spPr>
        <a:xfrm>
          <a:off x="8745960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8990486" y="712083"/>
        <a:ext cx="27350" cy="5470"/>
      </dsp:txXfrm>
    </dsp:sp>
    <dsp:sp modelId="{C57C7DAD-3477-40E0-B204-57EE9489BC9E}">
      <dsp:nvSpPr>
        <dsp:cNvPr id="0" name=""/>
        <dsp:cNvSpPr/>
      </dsp:nvSpPr>
      <dsp:spPr>
        <a:xfrm>
          <a:off x="6369490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Lack of Human-like Oracles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فقدان مشاوران شبیه به انسان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6369490" y="1337"/>
        <a:ext cx="2378269" cy="1426961"/>
      </dsp:txXfrm>
    </dsp:sp>
    <dsp:sp modelId="{000B8E04-E623-4E93-88AE-7709B1C49FAB}">
      <dsp:nvSpPr>
        <dsp:cNvPr id="0" name=""/>
        <dsp:cNvSpPr/>
      </dsp:nvSpPr>
      <dsp:spPr>
        <a:xfrm>
          <a:off x="1708082" y="1426499"/>
          <a:ext cx="8775814" cy="516401"/>
        </a:xfrm>
        <a:custGeom>
          <a:avLst/>
          <a:gdLst/>
          <a:ahLst/>
          <a:cxnLst/>
          <a:rect l="0" t="0" r="0" b="0"/>
          <a:pathLst>
            <a:path>
              <a:moveTo>
                <a:pt x="8775814" y="0"/>
              </a:moveTo>
              <a:lnTo>
                <a:pt x="8775814" y="275300"/>
              </a:lnTo>
              <a:lnTo>
                <a:pt x="0" y="275300"/>
              </a:lnTo>
              <a:lnTo>
                <a:pt x="0" y="516401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5876168" y="1681964"/>
        <a:ext cx="439642" cy="5470"/>
      </dsp:txXfrm>
    </dsp:sp>
    <dsp:sp modelId="{242F56AC-19FA-4560-BFD0-5DA9A9411E6E}">
      <dsp:nvSpPr>
        <dsp:cNvPr id="0" name=""/>
        <dsp:cNvSpPr/>
      </dsp:nvSpPr>
      <dsp:spPr>
        <a:xfrm>
          <a:off x="9294762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Modeling Users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مدل‌سازی کاربران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9294762" y="1337"/>
        <a:ext cx="2378269" cy="1426961"/>
      </dsp:txXfrm>
    </dsp:sp>
    <dsp:sp modelId="{BBF2035F-83C0-4662-B58D-20C05EC9BA7A}">
      <dsp:nvSpPr>
        <dsp:cNvPr id="0" name=""/>
        <dsp:cNvSpPr/>
      </dsp:nvSpPr>
      <dsp:spPr>
        <a:xfrm>
          <a:off x="2895417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3139943" y="2686046"/>
        <a:ext cx="27350" cy="5470"/>
      </dsp:txXfrm>
    </dsp:sp>
    <dsp:sp modelId="{0A9769EC-6E35-484B-9E0B-41882116D6E9}">
      <dsp:nvSpPr>
        <dsp:cNvPr id="0" name=""/>
        <dsp:cNvSpPr/>
      </dsp:nvSpPr>
      <dsp:spPr>
        <a:xfrm>
          <a:off x="518947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Combining Different Design Dimensions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ترکیب ابعاد مختلف طراحی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518947" y="1975300"/>
        <a:ext cx="2378269" cy="1426961"/>
      </dsp:txXfrm>
    </dsp:sp>
    <dsp:sp modelId="{E91E1B08-55F5-41E4-8080-22E1E6B28F91}">
      <dsp:nvSpPr>
        <dsp:cNvPr id="0" name=""/>
        <dsp:cNvSpPr/>
      </dsp:nvSpPr>
      <dsp:spPr>
        <a:xfrm>
          <a:off x="5820689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6065214" y="2686046"/>
        <a:ext cx="27350" cy="5470"/>
      </dsp:txXfrm>
    </dsp:sp>
    <dsp:sp modelId="{E7ACAA77-7FF7-491C-AC77-4078A830FCED}">
      <dsp:nvSpPr>
        <dsp:cNvPr id="0" name=""/>
        <dsp:cNvSpPr/>
      </dsp:nvSpPr>
      <dsp:spPr>
        <a:xfrm>
          <a:off x="3444219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Safe Interactive RL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یادگیری تقویتی تعاملی ایمن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3444219" y="1975300"/>
        <a:ext cx="2378269" cy="1426961"/>
      </dsp:txXfrm>
    </dsp:sp>
    <dsp:sp modelId="{7E961EE5-1DF6-431C-B015-55B52A9FF4DD}">
      <dsp:nvSpPr>
        <dsp:cNvPr id="0" name=""/>
        <dsp:cNvSpPr/>
      </dsp:nvSpPr>
      <dsp:spPr>
        <a:xfrm>
          <a:off x="8745960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8990486" y="2686046"/>
        <a:ext cx="27350" cy="5470"/>
      </dsp:txXfrm>
    </dsp:sp>
    <dsp:sp modelId="{D2D77634-F5FF-4313-B9D9-4CA8EEB09855}">
      <dsp:nvSpPr>
        <dsp:cNvPr id="0" name=""/>
        <dsp:cNvSpPr/>
      </dsp:nvSpPr>
      <dsp:spPr>
        <a:xfrm>
          <a:off x="6369490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Fast Evaluation of Behaviors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ارزیابی سریع رفتارها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6369490" y="1975300"/>
        <a:ext cx="2378269" cy="1426961"/>
      </dsp:txXfrm>
    </dsp:sp>
    <dsp:sp modelId="{55C5C220-D42E-4429-880C-F148B485957F}">
      <dsp:nvSpPr>
        <dsp:cNvPr id="0" name=""/>
        <dsp:cNvSpPr/>
      </dsp:nvSpPr>
      <dsp:spPr>
        <a:xfrm>
          <a:off x="9294762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 dirty="0">
              <a:cs typeface="B Yekan" panose="00000400000000000000" pitchFamily="2" charset="-78"/>
            </a:rPr>
            <a:t>Explainable Interactive RL</a:t>
          </a:r>
          <a:br>
            <a:rPr lang="fa-IR" sz="1400" i="0" kern="1200" baseline="0" dirty="0">
              <a:cs typeface="B Yekan" panose="00000400000000000000" pitchFamily="2" charset="-78"/>
            </a:rPr>
          </a:br>
          <a:r>
            <a:rPr lang="ar-SA" sz="1400" i="0" kern="1200" baseline="0" dirty="0">
              <a:cs typeface="B Yekan" panose="00000400000000000000" pitchFamily="2" charset="-78"/>
            </a:rPr>
            <a:t>یادگیری تقویتی تعاملی قابل توضیح</a:t>
          </a:r>
          <a:endParaRPr lang="en-US" sz="1400" kern="1200" dirty="0">
            <a:cs typeface="B Yekan" panose="00000400000000000000" pitchFamily="2" charset="-78"/>
          </a:endParaRPr>
        </a:p>
      </dsp:txBody>
      <dsp:txXfrm>
        <a:off x="9294762" y="1975300"/>
        <a:ext cx="2378269" cy="1426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9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4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9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1A8B6030-2E1F-022B-E623-677BDF1C4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96" b="23114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3D8CD4-7FBE-9118-0CEB-9C1A2FA6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0219" y="-65315"/>
            <a:ext cx="7557315" cy="3771957"/>
          </a:xfrm>
          <a:custGeom>
            <a:avLst/>
            <a:gdLst>
              <a:gd name="connsiteX0" fmla="*/ 52567 w 7557315"/>
              <a:gd name="connsiteY0" fmla="*/ 3771957 h 3771957"/>
              <a:gd name="connsiteX1" fmla="*/ 7557315 w 7557315"/>
              <a:gd name="connsiteY1" fmla="*/ 3640961 h 3771957"/>
              <a:gd name="connsiteX2" fmla="*/ 3406126 w 7557315"/>
              <a:gd name="connsiteY2" fmla="*/ 499129 h 3771957"/>
              <a:gd name="connsiteX3" fmla="*/ 3350264 w 7557315"/>
              <a:gd name="connsiteY3" fmla="*/ 459014 h 3771957"/>
              <a:gd name="connsiteX4" fmla="*/ 1923366 w 7557315"/>
              <a:gd name="connsiteY4" fmla="*/ 763 h 3771957"/>
              <a:gd name="connsiteX5" fmla="*/ 1768756 w 7557315"/>
              <a:gd name="connsiteY5" fmla="*/ 1549 h 3771957"/>
              <a:gd name="connsiteX6" fmla="*/ 144811 w 7557315"/>
              <a:gd name="connsiteY6" fmla="*/ 625253 h 3771957"/>
              <a:gd name="connsiteX7" fmla="*/ 0 w 7557315"/>
              <a:gd name="connsiteY7" fmla="*/ 760395 h 377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7315" h="3771957">
                <a:moveTo>
                  <a:pt x="52567" y="3771957"/>
                </a:moveTo>
                <a:lnTo>
                  <a:pt x="7557315" y="3640961"/>
                </a:lnTo>
                <a:lnTo>
                  <a:pt x="3406126" y="499129"/>
                </a:lnTo>
                <a:lnTo>
                  <a:pt x="3350264" y="459014"/>
                </a:lnTo>
                <a:cubicBezTo>
                  <a:pt x="2914482" y="162529"/>
                  <a:pt x="2418440" y="12600"/>
                  <a:pt x="1923366" y="763"/>
                </a:cubicBezTo>
                <a:cubicBezTo>
                  <a:pt x="1871795" y="-470"/>
                  <a:pt x="1820236" y="-206"/>
                  <a:pt x="1768756" y="1549"/>
                </a:cubicBezTo>
                <a:cubicBezTo>
                  <a:pt x="1183172" y="21502"/>
                  <a:pt x="607903" y="234096"/>
                  <a:pt x="144811" y="625253"/>
                </a:cubicBezTo>
                <a:lnTo>
                  <a:pt x="0" y="760395"/>
                </a:ln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71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B4542-BE51-F4A0-489E-6F105F023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065" y="498764"/>
            <a:ext cx="3726596" cy="1496291"/>
          </a:xfrm>
        </p:spPr>
        <p:txBody>
          <a:bodyPr anchor="b">
            <a:normAutofit/>
          </a:bodyPr>
          <a:lstStyle/>
          <a:p>
            <a:r>
              <a:rPr lang="en-AE" sz="3200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AE" sz="3200" dirty="0"/>
              <a:t>nteractive </a:t>
            </a:r>
            <a:r>
              <a:rPr lang="en-AE" sz="3200" dirty="0">
                <a:solidFill>
                  <a:schemeClr val="accent3">
                    <a:lumMod val="50000"/>
                  </a:schemeClr>
                </a:solidFill>
              </a:rPr>
              <a:t>RL</a:t>
            </a:r>
            <a:r>
              <a:rPr lang="en-AE" sz="3200" dirty="0"/>
              <a:t> for Robotics</a:t>
            </a:r>
            <a:endParaRPr lang="fa-I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342C9-D5D6-37D0-6998-53A58270C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44" y="2108579"/>
            <a:ext cx="2754568" cy="1019085"/>
          </a:xfrm>
        </p:spPr>
        <p:txBody>
          <a:bodyPr>
            <a:normAutofit/>
          </a:bodyPr>
          <a:lstStyle/>
          <a:p>
            <a:pPr algn="ctr" rtl="1"/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cs typeface="B Yekan" panose="00000400000000000000" pitchFamily="2" charset="-78"/>
              </a:rPr>
              <a:t>بردیا طورانداز</a:t>
            </a:r>
          </a:p>
          <a:p>
            <a:pPr algn="ctr" rtl="1"/>
            <a:r>
              <a:rPr lang="fa-IR" b="1" dirty="0">
                <a:cs typeface="B Yekan" panose="00000400000000000000" pitchFamily="2" charset="-78"/>
              </a:rPr>
              <a:t>علیرضا عباسی</a:t>
            </a:r>
          </a:p>
        </p:txBody>
      </p:sp>
    </p:spTree>
    <p:extLst>
      <p:ext uri="{BB962C8B-B14F-4D97-AF65-F5344CB8AC3E}">
        <p14:creationId xmlns:p14="http://schemas.microsoft.com/office/powerpoint/2010/main" val="120685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3B5A-F839-5F1B-33EB-5B84806E9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3E40-026A-9011-70AE-AA1112B2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390" y="201718"/>
            <a:ext cx="846073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E5F7-F47A-DB74-4D25-8D61906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1"/>
            <a:ext cx="5910241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روی ربات حقیقی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داینامیک غیرپیوسته و غیرقابل پیش‌بینی 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ورودی سنگین (تصویر دوربین)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اعمال روی پلتفرم با شکل متغیر (حوله)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اپراتور (انسان) غیر ایده‌آل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ریوارد؟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نتیجه: 95درصد نرخ موفقیت در 20 مسیر سنجش</a:t>
            </a:r>
          </a:p>
          <a:p>
            <a:pPr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15" name="20241121-1519-45.1769190">
            <a:hlinkClick r:id="" action="ppaction://media"/>
            <a:extLst>
              <a:ext uri="{FF2B5EF4-FFF2-40B4-BE49-F238E27FC236}">
                <a16:creationId xmlns:a16="http://schemas.microsoft.com/office/drawing/2014/main" id="{B1646652-6251-BE7D-E350-DE00585BD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99" y="2305337"/>
            <a:ext cx="6548289" cy="36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DA54-1CBE-AD41-7EA1-7FBD6DE6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CC30-9C74-C1F4-3DDF-EE94748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79EB2-1462-7AA9-6EC5-3359F232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1"/>
            <a:ext cx="5910241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نتیجه شبیه‌سازی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CA9AA-CFBB-8A0B-41C8-EC9B4BE9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92" y="3939179"/>
            <a:ext cx="8740897" cy="2911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A39C4-CC77-93D9-9A99-05F95017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569661"/>
            <a:ext cx="8278656" cy="30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9DCE9-8B61-6A43-B836-86E33DA7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تقویتی تعاملی برای رباتیک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F18F-199D-6DF4-6AB6-4CB52158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702" y="1936411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انسان در حلقه </a:t>
            </a:r>
            <a:r>
              <a:rPr lang="fa-IR" dirty="0"/>
              <a:t>(</a:t>
            </a:r>
            <a:r>
              <a:rPr lang="en-AE" dirty="0"/>
              <a:t>Human-in-the-loop</a:t>
            </a:r>
            <a:r>
              <a:rPr lang="fa-IR" dirty="0"/>
              <a:t>)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تعامل انسان و کامپیوتر</a:t>
            </a:r>
          </a:p>
        </p:txBody>
      </p:sp>
      <p:pic>
        <p:nvPicPr>
          <p:cNvPr id="5" name="Picture 4" descr="A group of people around a table with laptops&#10;&#10;Description automatically generated">
            <a:extLst>
              <a:ext uri="{FF2B5EF4-FFF2-40B4-BE49-F238E27FC236}">
                <a16:creationId xmlns:a16="http://schemas.microsoft.com/office/drawing/2014/main" id="{F42DEE64-7D9E-332D-E6BB-D6530338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9" b="18392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8" name="Picture 7" descr="A diagram of different types of things&#10;&#10;Description automatically generated">
            <a:extLst>
              <a:ext uri="{FF2B5EF4-FFF2-40B4-BE49-F238E27FC236}">
                <a16:creationId xmlns:a16="http://schemas.microsoft.com/office/drawing/2014/main" id="{EC58F833-1BA9-452A-D4EE-9736B21D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5" r="22969"/>
          <a:stretch/>
        </p:blipFill>
        <p:spPr>
          <a:xfrm>
            <a:off x="4252299" y="2872581"/>
            <a:ext cx="3441681" cy="3668643"/>
          </a:xfrm>
          <a:prstGeom prst="rect">
            <a:avLst/>
          </a:prstGeom>
        </p:spPr>
      </p:pic>
      <p:pic>
        <p:nvPicPr>
          <p:cNvPr id="1028" name="Picture 4" descr="What is Human-Computer Interaction (HCI)? | IxDF">
            <a:extLst>
              <a:ext uri="{FF2B5EF4-FFF2-40B4-BE49-F238E27FC236}">
                <a16:creationId xmlns:a16="http://schemas.microsoft.com/office/drawing/2014/main" id="{014201D7-BD62-BD9C-A927-CEE694FF9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 bwMode="auto">
          <a:xfrm>
            <a:off x="8082379" y="3095086"/>
            <a:ext cx="3441682" cy="34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C44E2-EE25-935A-4C09-781B322F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وظایف مهندسین تعامل انسان و کامپیوتر در زمینه </a:t>
            </a:r>
            <a:r>
              <a:rPr lang="en-AE" dirty="0"/>
              <a:t>IML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399D-A9F3-6233-7FD2-EC05FCB4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736850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تعریف تکنیک‌های تعامل انسان و کامپیوتر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پیدا کردن کابردهای جدید</a:t>
            </a: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94B3D242-84EA-A66C-A267-56FC7777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301" b="2939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6" name="Picture 2" descr="Interactive machine learning with corrective annotation puts the... |  Download Scientific Diagram">
            <a:extLst>
              <a:ext uri="{FF2B5EF4-FFF2-40B4-BE49-F238E27FC236}">
                <a16:creationId xmlns:a16="http://schemas.microsoft.com/office/drawing/2014/main" id="{7DB12C04-5DF3-0D21-F8EC-2D2C15C0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22" y="3799130"/>
            <a:ext cx="6372644" cy="305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8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94E4-5424-CDE3-1D96-2B4E9F65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869E-536B-299F-D535-F2D0CA53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837" y="19497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ویژگیهای </a:t>
            </a:r>
            <a:r>
              <a:rPr lang="en-AE" dirty="0">
                <a:cs typeface="B Titr" panose="00000700000000000000" pitchFamily="2" charset="-78"/>
              </a:rPr>
              <a:t>IRL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86166-AD9A-31D6-80DF-D1F6B83F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554" y="1330397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سریعتر از </a:t>
            </a:r>
            <a:r>
              <a:rPr lang="en-AE" dirty="0">
                <a:cs typeface="B Yekan" panose="00000400000000000000" pitchFamily="2" charset="-78"/>
              </a:rPr>
              <a:t>Automatic RL</a:t>
            </a:r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en-AE" dirty="0">
                <a:cs typeface="B Yekan" panose="00000400000000000000" pitchFamily="2" charset="-78"/>
              </a:rPr>
              <a:t>Generalized</a:t>
            </a:r>
            <a:r>
              <a:rPr lang="fa-IR" dirty="0">
                <a:cs typeface="B Yekan" panose="00000400000000000000" pitchFamily="2" charset="-78"/>
              </a:rPr>
              <a:t> نبودن پاسخ‌ها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پیچیدگی تعامل با انسان‌های متفاوت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7C2C1429-5F9D-76E4-358F-AA6A52D5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301" b="2939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105F1-59D9-7BB2-2C89-182884B4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57" y="2663991"/>
            <a:ext cx="7323455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2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4BF9-069D-4F21-7439-63E78C02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FA7C-C456-F085-2523-8EA85DD0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محیط‌های آزمایشی یادگیری تقویتی تعاملی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731D-9801-AFE4-BA19-5CA25B83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736850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رباتیک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هوش مصنوعی در بازی‌ها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تعامل انسان و کامپیوتر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3397E375-A7A7-8EF4-40D0-DE32DC0C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301" b="2939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52951-6021-6525-CD38-B77D4761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5" y="4705061"/>
            <a:ext cx="11187129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1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6B217-D362-C937-4C78-AE540A04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5FA1DC-0DF8-38C3-C578-DD09E896A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04027-5438-7FB4-B125-D3A07598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8319" y="-107312"/>
            <a:ext cx="12842240" cy="1030604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ابعاد طراحی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6CF7-96E2-7A30-593D-6DF2557C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923291"/>
            <a:ext cx="5761415" cy="2978152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تابع پاداش: فیدبک انسانی (توسط شخص خبره)، جهت تسریع یادگیری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سیاست بهینه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کاوش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تابع ارزش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95355-AC66-CBE1-713B-92DDCBF0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35" y="1054645"/>
            <a:ext cx="5435600" cy="235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966FC-4246-7182-3FD4-9B6350B4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51"/>
          <a:stretch/>
        </p:blipFill>
        <p:spPr>
          <a:xfrm>
            <a:off x="131385" y="2651935"/>
            <a:ext cx="10089575" cy="4206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325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6171-6621-4C28-4D20-17C58983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9F75-F1BF-46B8-28EF-6A76DFF0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000" y="-84934"/>
            <a:ext cx="2099997" cy="1257299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ابعاد طراحی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10FD6-8A28-473F-8FD5-BFDB0570F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3450"/>
            <a:ext cx="12060615" cy="5924549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طراحی پاداش:</a:t>
            </a:r>
          </a:p>
          <a:p>
            <a:pPr marL="0" indent="0" rtl="1">
              <a:buNone/>
            </a:pPr>
            <a:r>
              <a:rPr lang="en-US" dirty="0"/>
              <a:t>The reward shaping (RS) method aims to mold the behavior of a learning agent by modifying its reward function to encourage the behavior the RL designer wants.</a:t>
            </a:r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طراحی سیاست:</a:t>
            </a:r>
          </a:p>
          <a:p>
            <a:pPr marL="0" indent="0" rtl="1">
              <a:buNone/>
            </a:pPr>
            <a:r>
              <a:rPr lang="en-US" dirty="0"/>
              <a:t>The policy shaping (PS) approach consists of directly molding the policy of a learning agent to fit its behavior to what the RL designer envisions.</a:t>
            </a:r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فرآیند کاوش هدایت‌شده:</a:t>
            </a:r>
          </a:p>
          <a:p>
            <a:pPr marL="0" indent="0" rtl="1">
              <a:buNone/>
            </a:pPr>
            <a:r>
              <a:rPr lang="en-US" dirty="0"/>
              <a:t>Guided exploration process methods aim to minimize the learning procedure by injecting human knowledge to guide the agent’s exploration to states with a high reward.</a:t>
            </a:r>
            <a:endParaRPr lang="fa-IR" dirty="0"/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تابع ارزش تقویت‌شده:</a:t>
            </a:r>
          </a:p>
          <a:p>
            <a:pPr marL="0" indent="0" rtl="1">
              <a:buNone/>
            </a:pPr>
            <a:r>
              <a:rPr lang="en-US" dirty="0"/>
              <a:t>The procedure to augment a value function consists of combining the value function of the agent with one created from human feedback.</a:t>
            </a:r>
            <a:endParaRPr lang="fa-IR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05374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F6617-828B-2980-702B-AF56A7D3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67220AC4-2245-911E-94FE-9BD7DA5A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1555" b="219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6B8B75-ACF8-B5D1-45FB-DB15BFC3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040" y="581661"/>
            <a:ext cx="5345502" cy="1257300"/>
          </a:xfrm>
          <a:ln>
            <a:noFill/>
          </a:ln>
        </p:spPr>
        <p:txBody>
          <a:bodyPr anchor="ctr">
            <a:normAutofit/>
          </a:bodyPr>
          <a:lstStyle/>
          <a:p>
            <a:pPr algn="ctr" rtl="1"/>
            <a:r>
              <a:rPr lang="fa-IR" sz="48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cs typeface="B Titr" panose="00000700000000000000" pitchFamily="2" charset="-78"/>
              </a:rPr>
              <a:t>مسائل</a:t>
            </a:r>
            <a:r>
              <a:rPr lang="fa-IR" sz="4800" dirty="0">
                <a:solidFill>
                  <a:srgbClr val="FFFFFF"/>
                </a:solidFill>
                <a:cs typeface="B Titr" panose="00000700000000000000" pitchFamily="2" charset="-78"/>
              </a:rPr>
              <a:t> </a:t>
            </a:r>
            <a:r>
              <a:rPr lang="fa-IR" sz="48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cs typeface="B Titr" panose="00000700000000000000" pitchFamily="2" charset="-78"/>
              </a:rPr>
              <a:t>تحقیقاتی</a:t>
            </a:r>
            <a:endParaRPr lang="fa-IR" sz="4800"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8" name="Rectangle 2">
            <a:extLst>
              <a:ext uri="{FF2B5EF4-FFF2-40B4-BE49-F238E27FC236}">
                <a16:creationId xmlns:a16="http://schemas.microsoft.com/office/drawing/2014/main" id="{D5959190-36DB-710B-1E43-399BBF984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432021"/>
              </p:ext>
            </p:extLst>
          </p:nvPr>
        </p:nvGraphicFramePr>
        <p:xfrm>
          <a:off x="-20" y="2872739"/>
          <a:ext cx="1219198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117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0259-1EE7-8BFE-4D54-6B229696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961C-7FB6-5617-13B3-1CEAF2C9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AF8B-74E6-0043-E918-60F533B6D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1"/>
            <a:ext cx="5910241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فیدبک توسط انسان درصورت بهینه نبودن پالیسی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یادگیری تقویتی با فیدبک تعاملی بعنوان سیگنال </a:t>
            </a:r>
            <a:r>
              <a:rPr lang="fa-IR" b="1" dirty="0">
                <a:solidFill>
                  <a:srgbClr val="FF0000"/>
                </a:solidFill>
                <a:cs typeface="B Yekan" panose="00000400000000000000" pitchFamily="2" charset="-78"/>
              </a:rPr>
              <a:t>ریوارد</a:t>
            </a:r>
            <a:endParaRPr lang="en-AE" b="1" dirty="0">
              <a:solidFill>
                <a:srgbClr val="FF0000"/>
              </a:solidFill>
              <a:cs typeface="B Yekan" panose="00000400000000000000" pitchFamily="2" charset="-78"/>
            </a:endParaRPr>
          </a:p>
          <a:p>
            <a:pPr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F818DA-A1FC-BD62-D7EA-14E1CA5F9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17592" r="41732" b="22380"/>
          <a:stretch/>
        </p:blipFill>
        <p:spPr bwMode="auto">
          <a:xfrm>
            <a:off x="213360" y="0"/>
            <a:ext cx="5598160" cy="35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82F49-C40E-A857-50C9-4DA1BDC4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76" y="3533813"/>
            <a:ext cx="9031167" cy="3202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FBF29-3184-426E-98A1-A5DFF6F4137C}"/>
              </a:ext>
            </a:extLst>
          </p:cNvPr>
          <p:cNvSpPr txBox="1"/>
          <p:nvPr/>
        </p:nvSpPr>
        <p:spPr>
          <a:xfrm>
            <a:off x="6096000" y="6178373"/>
            <a:ext cx="43733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100" b="1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International Conference on Learning Representations (ICLR) 2024</a:t>
            </a:r>
            <a:endParaRPr lang="fa-IR" sz="1100" b="1" dirty="0">
              <a:cs typeface="B Yekan" panose="00000400000000000000" pitchFamily="2" charset="-78"/>
            </a:endParaRPr>
          </a:p>
          <a:p>
            <a:pPr algn="r" rtl="1"/>
            <a:r>
              <a:rPr lang="fa-IR" sz="1100" b="1" dirty="0">
                <a:cs typeface="B Yekan" panose="00000400000000000000" pitchFamily="2" charset="-78"/>
              </a:rPr>
              <a:t>منبع:	   </a:t>
            </a:r>
            <a:r>
              <a:rPr lang="fa-IR" sz="1100" dirty="0">
                <a:solidFill>
                  <a:schemeClr val="accent4">
                    <a:lumMod val="75000"/>
                  </a:schemeClr>
                </a:solidFill>
              </a:rPr>
              <a:t>	               https://rlif-page.github.io</a:t>
            </a:r>
          </a:p>
        </p:txBody>
      </p:sp>
    </p:spTree>
    <p:extLst>
      <p:ext uri="{BB962C8B-B14F-4D97-AF65-F5344CB8AC3E}">
        <p14:creationId xmlns:p14="http://schemas.microsoft.com/office/powerpoint/2010/main" val="132988831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8E4E2"/>
      </a:lt2>
      <a:accent1>
        <a:srgbClr val="24ADE3"/>
      </a:accent1>
      <a:accent2>
        <a:srgbClr val="39B4A3"/>
      </a:accent2>
      <a:accent3>
        <a:srgbClr val="6F95ED"/>
      </a:accent3>
      <a:accent4>
        <a:srgbClr val="5B4FEA"/>
      </a:accent4>
      <a:accent5>
        <a:srgbClr val="AD6FED"/>
      </a:accent5>
      <a:accent6>
        <a:srgbClr val="DC4FEA"/>
      </a:accent6>
      <a:hlink>
        <a:srgbClr val="AA756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379</Words>
  <Application>Microsoft Office PowerPoint</Application>
  <PresentationFormat>Widescreen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 Titr</vt:lpstr>
      <vt:lpstr>B Yekan</vt:lpstr>
      <vt:lpstr>Neue Haas Grotesk Text Pro</vt:lpstr>
      <vt:lpstr>Titillium Web</vt:lpstr>
      <vt:lpstr>SwellVTI</vt:lpstr>
      <vt:lpstr>Interactive RL for Robotics</vt:lpstr>
      <vt:lpstr>یادگیری تقویتی تعاملی برای رباتیک</vt:lpstr>
      <vt:lpstr>وظایف مهندسین تعامل انسان و کامپیوتر در زمینه IML</vt:lpstr>
      <vt:lpstr>ویژگیهای IRL</vt:lpstr>
      <vt:lpstr>محیط‌های آزمایشی یادگیری تقویتی تعاملی</vt:lpstr>
      <vt:lpstr>ابعاد طراحی</vt:lpstr>
      <vt:lpstr>ابعاد طراحی</vt:lpstr>
      <vt:lpstr>مسائل تحقیقاتی</vt:lpstr>
      <vt:lpstr>یادگیری تقلیدی تعاملی در یادگیری تقویتی</vt:lpstr>
      <vt:lpstr>یادگیری تقلیدی تعاملی در یادگیری تقویتی</vt:lpstr>
      <vt:lpstr>یادگیری تقلیدی تعاملی در یادگیری تقویتی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Alireza Abassi</dc:creator>
  <cp:lastModifiedBy>Alireza Abassi</cp:lastModifiedBy>
  <cp:revision>5</cp:revision>
  <dcterms:created xsi:type="dcterms:W3CDTF">2024-11-15T11:48:55Z</dcterms:created>
  <dcterms:modified xsi:type="dcterms:W3CDTF">2024-11-22T14:13:32Z</dcterms:modified>
</cp:coreProperties>
</file>